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407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408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6292">
          <p15:clr>
            <a:srgbClr val="A4A3A4"/>
          </p15:clr>
        </p15:guide>
        <p15:guide id="3" pos="3727">
          <p15:clr>
            <a:srgbClr val="A4A3A4"/>
          </p15:clr>
        </p15:guide>
        <p15:guide id="4" orient="horz" pos="2190">
          <p15:clr>
            <a:srgbClr val="A4A3A4"/>
          </p15:clr>
        </p15:guide>
        <p15:guide id="5" pos="13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73EE"/>
    <a:srgbClr val="002060"/>
    <a:srgbClr val="1F4E79"/>
    <a:srgbClr val="BDD7EE"/>
    <a:srgbClr val="E3E0F7"/>
    <a:srgbClr val="C1E8F9"/>
    <a:srgbClr val="C0E2F9"/>
    <a:srgbClr val="F2F2F2"/>
    <a:srgbClr val="E3C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5" autoAdjust="0"/>
    <p:restoredTop sz="77447" autoAdjust="0"/>
  </p:normalViewPr>
  <p:slideViewPr>
    <p:cSldViewPr snapToGrid="0" showGuides="1">
      <p:cViewPr varScale="1">
        <p:scale>
          <a:sx n="80" d="100"/>
          <a:sy n="80" d="100"/>
        </p:scale>
        <p:origin x="1062" y="66"/>
      </p:cViewPr>
      <p:guideLst>
        <p:guide orient="horz" pos="2136"/>
        <p:guide pos="6292"/>
        <p:guide pos="3727"/>
        <p:guide orient="horz" pos="2190"/>
        <p:guide pos="139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2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3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46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0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2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6.tmp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2" Type="http://schemas.openxmlformats.org/officeDocument/2006/relationships/tags" Target="../tags/tag1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593274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回声隐藏算法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993519" cy="840284"/>
            <a:chOff x="3135993" y="1051060"/>
            <a:chExt cx="3993519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6" y="1280937"/>
              <a:ext cx="3290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31566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回声隐藏例题解答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744663" y="1968626"/>
            <a:ext cx="4324350" cy="1427442"/>
            <a:chOff x="31626" y="1857375"/>
            <a:chExt cx="4324350" cy="1428518"/>
          </a:xfrm>
        </p:grpSpPr>
        <p:pic>
          <p:nvPicPr>
            <p:cNvPr id="13" name="Picture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626" y="1857375"/>
              <a:ext cx="4324350" cy="8191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TextBox 1"/>
            <p:cNvSpPr txBox="1"/>
            <p:nvPr/>
          </p:nvSpPr>
          <p:spPr>
            <a:xfrm>
              <a:off x="81618" y="2823880"/>
              <a:ext cx="3770859" cy="4620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标识比特“</a:t>
              </a:r>
              <a:r>
                <a:rPr lang="en-US" altLang="zh-CN" sz="2400" dirty="0">
                  <a:latin typeface="+mj-lt"/>
                  <a:ea typeface="+mj-ea"/>
                </a:rPr>
                <a:t>1</a:t>
              </a:r>
              <a:r>
                <a:rPr lang="zh-CN" altLang="en-US" sz="2400" dirty="0">
                  <a:latin typeface="+mj-ea"/>
                  <a:ea typeface="+mj-ea"/>
                </a:rPr>
                <a:t>”的回声信号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69076" y="2000376"/>
            <a:ext cx="4762574" cy="1401016"/>
            <a:chOff x="4856162" y="1889770"/>
            <a:chExt cx="4762574" cy="1401230"/>
          </a:xfrm>
        </p:grpSpPr>
        <p:pic>
          <p:nvPicPr>
            <p:cNvPr id="16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6162" y="1889770"/>
              <a:ext cx="4324350" cy="8191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TextBox 11"/>
            <p:cNvSpPr txBox="1"/>
            <p:nvPr/>
          </p:nvSpPr>
          <p:spPr>
            <a:xfrm>
              <a:off x="4960938" y="2829264"/>
              <a:ext cx="4657798" cy="461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标识比特“</a:t>
              </a:r>
              <a:r>
                <a:rPr lang="en-US" altLang="zh-CN" sz="2400" dirty="0">
                  <a:latin typeface="+mj-lt"/>
                  <a:ea typeface="+mj-ea"/>
                </a:rPr>
                <a:t>0</a:t>
              </a:r>
              <a:r>
                <a:rPr lang="zh-CN" altLang="en-US" sz="2400" dirty="0">
                  <a:latin typeface="+mj-ea"/>
                  <a:ea typeface="+mj-ea"/>
                </a:rPr>
                <a:t>”的回声信号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95451" y="3930777"/>
            <a:ext cx="4688211" cy="2230280"/>
            <a:chOff x="-18143" y="3819525"/>
            <a:chExt cx="4688211" cy="2231667"/>
          </a:xfrm>
        </p:grpSpPr>
        <p:pic>
          <p:nvPicPr>
            <p:cNvPr id="19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8143" y="3819525"/>
              <a:ext cx="3914775" cy="17526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TextBox 12"/>
            <p:cNvSpPr txBox="1"/>
            <p:nvPr/>
          </p:nvSpPr>
          <p:spPr>
            <a:xfrm>
              <a:off x="1213684" y="5589240"/>
              <a:ext cx="3456384" cy="4619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原始信号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69076" y="4013324"/>
            <a:ext cx="4324350" cy="2147726"/>
            <a:chOff x="4856162" y="3902174"/>
            <a:chExt cx="4324350" cy="2147555"/>
          </a:xfrm>
        </p:grpSpPr>
        <p:pic>
          <p:nvPicPr>
            <p:cNvPr id="22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6162" y="3902174"/>
              <a:ext cx="4324350" cy="15430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" name="TextBox 13"/>
            <p:cNvSpPr txBox="1"/>
            <p:nvPr/>
          </p:nvSpPr>
          <p:spPr>
            <a:xfrm>
              <a:off x="4856162" y="5588101"/>
              <a:ext cx="4051935" cy="461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叠加回声“</a:t>
              </a:r>
              <a:r>
                <a:rPr lang="en-US" altLang="zh-CN" sz="2400" dirty="0">
                  <a:latin typeface="+mj-lt"/>
                  <a:ea typeface="+mj-ea"/>
                </a:rPr>
                <a:t>1</a:t>
              </a:r>
              <a:r>
                <a:rPr lang="zh-CN" altLang="en-US" sz="2400" dirty="0">
                  <a:latin typeface="+mj-ea"/>
                  <a:ea typeface="+mj-ea"/>
                </a:rPr>
                <a:t>”后的合成信号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350750" cy="840284"/>
            <a:chOff x="3135993" y="1051060"/>
            <a:chExt cx="3350750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6" y="1280937"/>
              <a:ext cx="26473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回声隐藏算法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400175" y="2246481"/>
            <a:ext cx="9827750" cy="3087441"/>
            <a:chOff x="1400175" y="2246481"/>
            <a:chExt cx="9827750" cy="3087441"/>
          </a:xfrm>
        </p:grpSpPr>
        <p:sp>
          <p:nvSpPr>
            <p:cNvPr id="34" name="矩形: 圆角 33"/>
            <p:cNvSpPr/>
            <p:nvPr/>
          </p:nvSpPr>
          <p:spPr>
            <a:xfrm>
              <a:off x="1400175" y="2246481"/>
              <a:ext cx="9827750" cy="3087441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687975" y="2381774"/>
              <a:ext cx="9246725" cy="2804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音频信号和经过回声隐藏的携密数据对于人耳来说，前者就像是从耳机中听到的声音，没有回声。而后者就像是从扬声器里听到的声音，有所处空间诸如墙壁、家具等物体产生的回声。回声隐藏巧妙地利用人类听觉系统</a:t>
              </a:r>
              <a:r>
                <a:rPr lang="en-US" altLang="zh-CN" sz="2400" dirty="0">
                  <a:latin typeface="+mj-lt"/>
                </a:rPr>
                <a:t>(HAS)</a:t>
              </a:r>
              <a:r>
                <a:rPr lang="zh-CN" altLang="en-US" sz="2400" dirty="0">
                  <a:latin typeface="+mn-ea"/>
                </a:rPr>
                <a:t>的时域掩蔽特性，通过向音频信号中引入回声来完成隐藏秘密信息的一种技术方法。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350750" cy="840284"/>
            <a:chOff x="3135993" y="1051060"/>
            <a:chExt cx="3350750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6" y="1280937"/>
              <a:ext cx="26473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回声隐藏算法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836275" y="2246481"/>
            <a:ext cx="8955550" cy="3087441"/>
            <a:chOff x="1836275" y="2246481"/>
            <a:chExt cx="8955550" cy="3087441"/>
          </a:xfrm>
        </p:grpSpPr>
        <p:sp>
          <p:nvSpPr>
            <p:cNvPr id="34" name="矩形: 圆角 33"/>
            <p:cNvSpPr/>
            <p:nvPr/>
          </p:nvSpPr>
          <p:spPr>
            <a:xfrm>
              <a:off x="1836275" y="2246481"/>
              <a:ext cx="8955550" cy="3087441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096236" y="2381774"/>
              <a:ext cx="8364991" cy="2861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回声隐藏与其他方法不同，它不是将水印信息当成随机噪声嵌入到载体数据中，而是利用载体数据的环境特征</a:t>
              </a:r>
              <a:r>
                <a:rPr lang="en-US" altLang="zh-CN" sz="2400" dirty="0">
                  <a:latin typeface="+mn-ea"/>
                </a:rPr>
                <a:t>(</a:t>
              </a:r>
              <a:r>
                <a:rPr lang="zh-CN" altLang="en-US" sz="2400" dirty="0">
                  <a:latin typeface="+mn-ea"/>
                </a:rPr>
                <a:t>回声</a:t>
              </a:r>
              <a:r>
                <a:rPr lang="en-US" altLang="zh-CN" sz="2400" dirty="0">
                  <a:latin typeface="+mn-ea"/>
                </a:rPr>
                <a:t>)</a:t>
              </a:r>
              <a:r>
                <a:rPr lang="zh-CN" altLang="en-US" sz="2400" dirty="0">
                  <a:latin typeface="+mn-ea"/>
                </a:rPr>
                <a:t>嵌入水印信息。尽管引入回声的方法必然会导致载体音频信号的失真，但只要选择合理的回声参数</a:t>
              </a:r>
              <a:r>
                <a:rPr lang="en-US" altLang="zh-CN" sz="2400" dirty="0">
                  <a:latin typeface="+mj-lt"/>
                  <a:sym typeface="+mn-ea"/>
                </a:rPr>
                <a:t>α</a:t>
              </a:r>
              <a:r>
                <a:rPr lang="zh-CN" altLang="en-US" sz="2400" dirty="0">
                  <a:latin typeface="+mn-ea"/>
                </a:rPr>
                <a:t>和</a:t>
              </a:r>
              <a:r>
                <a:rPr lang="en-US" altLang="zh-CN" sz="2400" dirty="0">
                  <a:latin typeface="+mj-lt"/>
                  <a:sym typeface="+mn-ea"/>
                </a:rPr>
                <a:t>δ</a:t>
              </a:r>
              <a:r>
                <a:rPr lang="zh-CN" altLang="en-US" sz="2400" dirty="0">
                  <a:latin typeface="+mj-lt"/>
                </a:rPr>
                <a:t>，</a:t>
              </a:r>
              <a:r>
                <a:rPr lang="zh-CN" altLang="en-US" sz="2400" dirty="0">
                  <a:latin typeface="+mn-ea"/>
                </a:rPr>
                <a:t>附加的回声就难以被人类听觉系统所觉察。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350750" cy="840284"/>
            <a:chOff x="3135993" y="1051060"/>
            <a:chExt cx="3350750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6" y="1280937"/>
              <a:ext cx="26473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回声隐藏算法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836275" y="2246481"/>
            <a:ext cx="8955550" cy="3087441"/>
            <a:chOff x="1836275" y="2246481"/>
            <a:chExt cx="8955550" cy="3087441"/>
          </a:xfrm>
        </p:grpSpPr>
        <p:sp>
          <p:nvSpPr>
            <p:cNvPr id="34" name="矩形: 圆角 33"/>
            <p:cNvSpPr/>
            <p:nvPr/>
          </p:nvSpPr>
          <p:spPr>
            <a:xfrm>
              <a:off x="1836275" y="2246481"/>
              <a:ext cx="8955550" cy="3087441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084492" y="2575832"/>
              <a:ext cx="8459116" cy="2306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回声的数字音频信号可表示为：</a:t>
              </a:r>
              <a:r>
                <a:rPr lang="en-US" altLang="zh-CN" sz="2400" i="1" dirty="0">
                  <a:latin typeface="+mj-lt"/>
                </a:rPr>
                <a:t>y[n]=s[n]+α*s[n-δ]</a:t>
              </a:r>
              <a:r>
                <a:rPr lang="zh-CN" altLang="en-US" sz="2400" i="1" dirty="0">
                  <a:latin typeface="+mn-ea"/>
                </a:rPr>
                <a:t>，</a:t>
              </a:r>
              <a:r>
                <a:rPr lang="zh-CN" altLang="en-US" sz="2400" dirty="0">
                  <a:latin typeface="+mn-ea"/>
                </a:rPr>
                <a:t>其中，</a:t>
              </a:r>
              <a:r>
                <a:rPr lang="en-US" altLang="zh-CN" sz="2400" dirty="0">
                  <a:latin typeface="+mj-lt"/>
                </a:rPr>
                <a:t>y[n]</a:t>
              </a:r>
              <a:r>
                <a:rPr lang="zh-CN" altLang="en-US" sz="2400" dirty="0">
                  <a:latin typeface="+mn-ea"/>
                </a:rPr>
                <a:t>是加入回声后的音频信号，</a:t>
              </a:r>
              <a:r>
                <a:rPr lang="en-US" altLang="zh-CN" sz="2400" dirty="0">
                  <a:latin typeface="+mj-lt"/>
                </a:rPr>
                <a:t>s[n]</a:t>
              </a:r>
              <a:r>
                <a:rPr lang="zh-CN" altLang="en-US" sz="2400" dirty="0">
                  <a:latin typeface="+mn-ea"/>
                </a:rPr>
                <a:t>是原始音频信号，</a:t>
              </a:r>
              <a:r>
                <a:rPr lang="en-US" altLang="zh-CN" sz="2400" dirty="0">
                  <a:latin typeface="+mj-lt"/>
                </a:rPr>
                <a:t>α</a:t>
              </a:r>
              <a:r>
                <a:rPr lang="zh-CN" altLang="en-US" sz="2400" dirty="0">
                  <a:latin typeface="+mj-lt"/>
                </a:rPr>
                <a:t>为</a:t>
              </a:r>
              <a:r>
                <a:rPr lang="zh-CN" altLang="en-US" sz="2400" dirty="0">
                  <a:latin typeface="+mn-ea"/>
                </a:rPr>
                <a:t>回声的幅度系数，</a:t>
              </a:r>
              <a:r>
                <a:rPr lang="en-US" altLang="zh-CN" sz="2400" i="1" dirty="0">
                  <a:latin typeface="+mj-lt"/>
                  <a:sym typeface="+mn-ea"/>
                </a:rPr>
                <a:t>δ</a:t>
              </a:r>
              <a:r>
                <a:rPr lang="zh-CN" altLang="en-US" sz="2400" dirty="0">
                  <a:latin typeface="+mn-ea"/>
                </a:rPr>
                <a:t>为时延参数。</a:t>
              </a:r>
              <a:r>
                <a:rPr lang="en-US" altLang="zh-CN" sz="2400" dirty="0">
                  <a:latin typeface="+mj-lt"/>
                </a:rPr>
                <a:t>α</a:t>
              </a:r>
              <a:r>
                <a:rPr lang="zh-CN" altLang="en-US" sz="2400" dirty="0">
                  <a:latin typeface="+mn-ea"/>
                </a:rPr>
                <a:t>为</a:t>
              </a:r>
              <a:r>
                <a:rPr lang="en-US" altLang="zh-CN" sz="2400" dirty="0">
                  <a:latin typeface="+mj-lt"/>
                </a:rPr>
                <a:t>0~1</a:t>
              </a:r>
              <a:r>
                <a:rPr lang="zh-CN" altLang="en-US" sz="2400" dirty="0">
                  <a:latin typeface="+mn-ea"/>
                </a:rPr>
                <a:t>之间的正数，</a:t>
              </a:r>
              <a:r>
                <a:rPr lang="en-US" altLang="zh-CN" sz="2400" i="1" dirty="0">
                  <a:latin typeface="+mj-lt"/>
                  <a:sym typeface="+mn-ea"/>
                </a:rPr>
                <a:t>δ</a:t>
              </a:r>
              <a:r>
                <a:rPr lang="zh-CN" altLang="en-US" sz="2400" dirty="0">
                  <a:latin typeface="+mn-ea"/>
                </a:rPr>
                <a:t>一般表示回声信号滞后于原始信号的样点间隔。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350750" cy="840284"/>
            <a:chOff x="3135993" y="1051060"/>
            <a:chExt cx="3350750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6" y="1280937"/>
              <a:ext cx="26473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回声隐藏算法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836275" y="2246481"/>
            <a:ext cx="8955550" cy="3557509"/>
            <a:chOff x="1836275" y="2246481"/>
            <a:chExt cx="8955550" cy="3557509"/>
          </a:xfrm>
        </p:grpSpPr>
        <p:sp>
          <p:nvSpPr>
            <p:cNvPr id="34" name="矩形: 圆角 33"/>
            <p:cNvSpPr/>
            <p:nvPr/>
          </p:nvSpPr>
          <p:spPr>
            <a:xfrm>
              <a:off x="1836275" y="2246481"/>
              <a:ext cx="8955550" cy="350140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6576" y="2388960"/>
              <a:ext cx="8303317" cy="3415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由</a:t>
              </a:r>
              <a:r>
                <a:rPr lang="en-US" altLang="zh-CN" sz="2400" dirty="0">
                  <a:latin typeface="+mj-lt"/>
                </a:rPr>
                <a:t>HAS</a:t>
              </a:r>
              <a:r>
                <a:rPr lang="zh-CN" altLang="en-US" sz="2400" dirty="0">
                  <a:latin typeface="+mn-ea"/>
                </a:rPr>
                <a:t>的时域后掩蔽特性可知，对于回声时延的大小是有限制的。一般情况下，回声时延</a:t>
              </a:r>
              <a:r>
                <a:rPr lang="en-US" altLang="zh-CN" sz="2400" i="1" dirty="0">
                  <a:latin typeface="+mj-lt"/>
                  <a:sym typeface="+mn-ea"/>
                </a:rPr>
                <a:t>δ</a:t>
              </a:r>
              <a:r>
                <a:rPr lang="zh-CN" altLang="en-US" sz="2400" dirty="0">
                  <a:latin typeface="+mn-ea"/>
                </a:rPr>
                <a:t>的取值一般在</a:t>
              </a:r>
              <a:r>
                <a:rPr lang="en-US" altLang="zh-CN" sz="2400" dirty="0">
                  <a:latin typeface="+mj-lt"/>
                </a:rPr>
                <a:t>50~200ms</a:t>
              </a:r>
              <a:r>
                <a:rPr lang="zh-CN" altLang="en-US" sz="2400" dirty="0">
                  <a:latin typeface="+mn-ea"/>
                </a:rPr>
                <a:t>之间。过小会增加嵌入信息恢复的难度，过大则会影响隐藏信号的不可感知性。同时，回声的幅度系数</a:t>
              </a:r>
              <a:r>
                <a:rPr lang="zh-CN" altLang="en-US" sz="2400" dirty="0">
                  <a:latin typeface="+mj-lt"/>
                </a:rPr>
                <a:t> </a:t>
              </a:r>
              <a:r>
                <a:rPr lang="en-US" altLang="zh-CN" sz="2400" dirty="0">
                  <a:latin typeface="+mj-lt"/>
                </a:rPr>
                <a:t>α </a:t>
              </a:r>
              <a:r>
                <a:rPr lang="zh-CN" altLang="en-US" sz="2400" dirty="0">
                  <a:latin typeface="+mn-ea"/>
                </a:rPr>
                <a:t>的取值也同样需要精心选择，其值与信号传输环境和时延取值有关，一般地，</a:t>
              </a:r>
              <a:r>
                <a:rPr lang="en-US" altLang="zh-CN" sz="2400" dirty="0">
                  <a:latin typeface="+mj-lt"/>
                  <a:sym typeface="+mn-ea"/>
                </a:rPr>
                <a:t>α</a:t>
              </a:r>
              <a:r>
                <a:rPr lang="zh-CN" altLang="en-US" sz="2400" dirty="0">
                  <a:latin typeface="+mn-ea"/>
                </a:rPr>
                <a:t>取值在</a:t>
              </a:r>
              <a:r>
                <a:rPr lang="en-US" altLang="zh-CN" sz="2400" dirty="0">
                  <a:latin typeface="+mj-lt"/>
                </a:rPr>
                <a:t>0.6~0. 9</a:t>
              </a:r>
              <a:r>
                <a:rPr lang="zh-CN" altLang="en-US" sz="2400" dirty="0">
                  <a:latin typeface="+mn-ea"/>
                </a:rPr>
                <a:t>之间。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7259" y="1002168"/>
            <a:ext cx="387798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具体实现方法如下：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66352" y="1606987"/>
            <a:ext cx="3242531" cy="791052"/>
            <a:chOff x="824071" y="1564267"/>
            <a:chExt cx="3242531" cy="791052"/>
          </a:xfrm>
        </p:grpSpPr>
        <p:sp>
          <p:nvSpPr>
            <p:cNvPr id="4" name="矩形: 圆角 3"/>
            <p:cNvSpPr/>
            <p:nvPr/>
          </p:nvSpPr>
          <p:spPr>
            <a:xfrm>
              <a:off x="824071" y="1740416"/>
              <a:ext cx="324253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01524" y="1847421"/>
              <a:ext cx="19944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隐藏算法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603172" y="2655247"/>
            <a:ext cx="8883554" cy="1535057"/>
            <a:chOff x="1076853" y="5080315"/>
            <a:chExt cx="5054600" cy="304164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854937" y="2841211"/>
            <a:ext cx="8380024" cy="11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① 首先将音频采样数据文件分成包含</a:t>
            </a:r>
            <a:r>
              <a:rPr lang="en-US" altLang="zh-CN" sz="2000" dirty="0">
                <a:latin typeface="+mj-lt"/>
              </a:rPr>
              <a:t>N</a:t>
            </a:r>
            <a:r>
              <a:rPr lang="zh-CN" altLang="en-US" sz="2000" dirty="0">
                <a:latin typeface="+mn-ea"/>
              </a:rPr>
              <a:t>个样点的子帧，子帧的时长可以根据隐藏数据量的大小划分，一般时长从几个毫秒到几十毫秒，每个子帧隐藏一个比特的秘密信息。 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603172" y="4695450"/>
            <a:ext cx="8883554" cy="1535057"/>
            <a:chOff x="1076853" y="5080315"/>
            <a:chExt cx="5054600" cy="304164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854937" y="4913499"/>
            <a:ext cx="8380024" cy="11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② 定义两种不同的回声时延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0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1</a:t>
            </a:r>
            <a:r>
              <a:rPr lang="en-US" altLang="zh-CN" sz="2000" dirty="0">
                <a:latin typeface="+mj-lt"/>
              </a:rPr>
              <a:t> </a:t>
            </a:r>
            <a:r>
              <a:rPr lang="zh-CN" altLang="en-US" sz="2000" dirty="0">
                <a:latin typeface="+mn-ea"/>
              </a:rPr>
              <a:t>（其中，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0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1</a:t>
            </a:r>
            <a:r>
              <a:rPr lang="zh-CN" altLang="en-US" sz="2000" dirty="0">
                <a:latin typeface="+mn-ea"/>
              </a:rPr>
              <a:t>均要求远小于子帧时长</a:t>
            </a:r>
            <a:r>
              <a:rPr lang="en-US" altLang="zh-CN" sz="2000" dirty="0">
                <a:latin typeface="+mj-lt"/>
              </a:rPr>
              <a:t>N</a:t>
            </a:r>
            <a:r>
              <a:rPr lang="zh-CN" altLang="en-US" sz="2000" dirty="0">
                <a:latin typeface="+mn-ea"/>
              </a:rPr>
              <a:t>）。当秘密信号比特值为</a:t>
            </a:r>
            <a:r>
              <a:rPr lang="en-US" altLang="zh-CN" sz="2000" dirty="0">
                <a:latin typeface="+mn-ea"/>
              </a:rPr>
              <a:t>"</a:t>
            </a:r>
            <a:r>
              <a:rPr lang="en-US" altLang="zh-CN" sz="2000" dirty="0">
                <a:latin typeface="+mj-lt"/>
              </a:rPr>
              <a:t>0</a:t>
            </a:r>
            <a:r>
              <a:rPr lang="en-US" altLang="zh-CN" sz="2000" dirty="0">
                <a:latin typeface="+mn-ea"/>
              </a:rPr>
              <a:t>"</a:t>
            </a:r>
            <a:r>
              <a:rPr lang="zh-CN" altLang="en-US" sz="2000" dirty="0">
                <a:latin typeface="+mn-ea"/>
              </a:rPr>
              <a:t>时，回声时延为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0</a:t>
            </a:r>
            <a:r>
              <a:rPr lang="zh-CN" altLang="en-US" sz="2000" dirty="0">
                <a:latin typeface="+mn-ea"/>
              </a:rPr>
              <a:t>，当秘密信号比特值为</a:t>
            </a:r>
            <a:r>
              <a:rPr lang="en-US" altLang="zh-CN" sz="2000" dirty="0">
                <a:latin typeface="+mn-ea"/>
              </a:rPr>
              <a:t>"</a:t>
            </a:r>
            <a:r>
              <a:rPr lang="en-US" altLang="zh-CN" sz="2000" dirty="0">
                <a:latin typeface="+mj-lt"/>
              </a:rPr>
              <a:t>1</a:t>
            </a:r>
            <a:r>
              <a:rPr lang="en-US" altLang="zh-CN" sz="2000" dirty="0">
                <a:latin typeface="+mn-ea"/>
              </a:rPr>
              <a:t>"</a:t>
            </a:r>
            <a:r>
              <a:rPr lang="zh-CN" altLang="en-US" sz="2000" dirty="0">
                <a:latin typeface="+mn-ea"/>
              </a:rPr>
              <a:t>时，回声时延为</a:t>
            </a:r>
            <a:r>
              <a:rPr lang="en-US" altLang="zh-CN" sz="2000" dirty="0">
                <a:latin typeface="+mj-lt"/>
              </a:rPr>
              <a:t>m</a:t>
            </a:r>
            <a:r>
              <a:rPr lang="en-US" altLang="zh-CN" sz="2000" baseline="-25000" dirty="0">
                <a:latin typeface="+mj-lt"/>
              </a:rPr>
              <a:t>1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7259" y="1002168"/>
            <a:ext cx="387798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具体实现方法如下：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66352" y="1606987"/>
            <a:ext cx="3242531" cy="791052"/>
            <a:chOff x="824071" y="1564267"/>
            <a:chExt cx="3242531" cy="791052"/>
          </a:xfrm>
        </p:grpSpPr>
        <p:sp>
          <p:nvSpPr>
            <p:cNvPr id="4" name="矩形: 圆角 3"/>
            <p:cNvSpPr/>
            <p:nvPr/>
          </p:nvSpPr>
          <p:spPr>
            <a:xfrm>
              <a:off x="824071" y="1740416"/>
              <a:ext cx="324253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01524" y="1847421"/>
              <a:ext cx="19944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隐藏算法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551078" y="3083430"/>
            <a:ext cx="9209207" cy="891008"/>
            <a:chOff x="1076853" y="5080315"/>
            <a:chExt cx="5054600" cy="304164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328001" y="3290219"/>
            <a:ext cx="90377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③ 将载体信号的每个子帧按照式</a:t>
            </a:r>
            <a:r>
              <a:rPr lang="en-US" altLang="zh-CN" sz="2000" i="1" dirty="0">
                <a:latin typeface="+mj-lt"/>
              </a:rPr>
              <a:t>y[n]=s[n]+</a:t>
            </a:r>
            <a:r>
              <a:rPr lang="en-US" altLang="el-GR" sz="2000" i="1" dirty="0">
                <a:latin typeface="+mj-lt"/>
              </a:rPr>
              <a:t>α</a:t>
            </a:r>
            <a:r>
              <a:rPr lang="el-GR" altLang="zh-CN" sz="2000" i="1" dirty="0">
                <a:latin typeface="+mj-lt"/>
              </a:rPr>
              <a:t>*</a:t>
            </a:r>
            <a:r>
              <a:rPr lang="en-US" altLang="zh-CN" sz="2000" i="1" dirty="0">
                <a:latin typeface="+mj-lt"/>
              </a:rPr>
              <a:t>s[n-δ]</a:t>
            </a:r>
            <a:r>
              <a:rPr lang="zh-CN" altLang="en-US" sz="2000" dirty="0">
                <a:latin typeface="+mn-ea"/>
              </a:rPr>
              <a:t>产生回声信号。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551078" y="4398882"/>
            <a:ext cx="9209207" cy="891008"/>
            <a:chOff x="1076853" y="5080315"/>
            <a:chExt cx="5054600" cy="304164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16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328001" y="4604870"/>
            <a:ext cx="9037750" cy="43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④ 将所有含回声的信号段串联成连续信号。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12428" y="867237"/>
            <a:ext cx="3242531" cy="791052"/>
            <a:chOff x="824071" y="1564267"/>
            <a:chExt cx="3242531" cy="791052"/>
          </a:xfrm>
        </p:grpSpPr>
        <p:sp>
          <p:nvSpPr>
            <p:cNvPr id="4" name="矩形: 圆角 3"/>
            <p:cNvSpPr/>
            <p:nvPr/>
          </p:nvSpPr>
          <p:spPr>
            <a:xfrm>
              <a:off x="824071" y="1740416"/>
              <a:ext cx="324253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01524" y="1847421"/>
              <a:ext cx="19944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2.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提取算法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421928" y="2339150"/>
            <a:ext cx="9539279" cy="3061063"/>
            <a:chOff x="1962782" y="3317604"/>
            <a:chExt cx="9539279" cy="3061063"/>
          </a:xfrm>
        </p:grpSpPr>
        <p:sp>
          <p:nvSpPr>
            <p:cNvPr id="23" name="矩形: 圆角 22"/>
            <p:cNvSpPr/>
            <p:nvPr/>
          </p:nvSpPr>
          <p:spPr>
            <a:xfrm>
              <a:off x="1962782" y="3317604"/>
              <a:ext cx="9539279" cy="3061063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215472" y="3445667"/>
              <a:ext cx="9071998" cy="2804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 回声隐藏算法的最大难点在于秘密信号的提取，其关键在于回声间距的确定。由于回声信号是载体音频信号和引入回声信号的卷积，因此在提取时需要利用语音信号处理中的同态处理技术，利用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倒谱相关</a:t>
              </a:r>
              <a:r>
                <a:rPr lang="zh-CN" altLang="en-US" sz="2400" dirty="0">
                  <a:latin typeface="+mn-ea"/>
                </a:rPr>
                <a:t>测定回声间距。在进行提取时，必须要确定数据的起点并预先得到子帧的长度、时延</a:t>
              </a:r>
              <a:r>
                <a:rPr lang="en-US" altLang="zh-CN" sz="2400" dirty="0">
                  <a:latin typeface="+mj-lt"/>
                </a:rPr>
                <a:t>m</a:t>
              </a:r>
              <a:r>
                <a:rPr lang="en-US" altLang="zh-CN" sz="2400" baseline="-25000" dirty="0">
                  <a:latin typeface="+mj-lt"/>
                </a:rPr>
                <a:t>0</a:t>
              </a:r>
              <a:r>
                <a:rPr lang="zh-CN" altLang="en-US" sz="2400" dirty="0">
                  <a:latin typeface="+mj-lt"/>
                </a:rPr>
                <a:t>和</a:t>
              </a:r>
              <a:r>
                <a:rPr lang="en-US" altLang="zh-CN" sz="2400" dirty="0">
                  <a:latin typeface="+mj-lt"/>
                </a:rPr>
                <a:t>m</a:t>
              </a:r>
              <a:r>
                <a:rPr lang="en-US" altLang="zh-CN" sz="2400" baseline="-25000" dirty="0">
                  <a:latin typeface="+mj-lt"/>
                </a:rPr>
                <a:t>1</a:t>
              </a:r>
              <a:r>
                <a:rPr lang="en-US" altLang="zh-CN" sz="2400" dirty="0">
                  <a:latin typeface="+mj-lt"/>
                </a:rPr>
                <a:t> </a:t>
              </a:r>
              <a:r>
                <a:rPr lang="zh-CN" altLang="en-US" sz="2400" dirty="0">
                  <a:latin typeface="+mn-ea"/>
                </a:rPr>
                <a:t>等参数值。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12428" y="867237"/>
            <a:ext cx="3242531" cy="791052"/>
            <a:chOff x="824071" y="1564267"/>
            <a:chExt cx="3242531" cy="791052"/>
          </a:xfrm>
        </p:grpSpPr>
        <p:sp>
          <p:nvSpPr>
            <p:cNvPr id="4" name="矩形: 圆角 3"/>
            <p:cNvSpPr/>
            <p:nvPr/>
          </p:nvSpPr>
          <p:spPr>
            <a:xfrm>
              <a:off x="824071" y="1740416"/>
              <a:ext cx="324253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01524" y="1847421"/>
              <a:ext cx="19944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2.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提取算法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2426806" y="1973718"/>
            <a:ext cx="198002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具体步骤为</a:t>
            </a:r>
            <a:r>
              <a:rPr lang="en-US" altLang="zh-CN" sz="24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: </a:t>
            </a:r>
            <a:endParaRPr lang="zh-CN" altLang="en-US" sz="24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49628" y="2622477"/>
            <a:ext cx="9787920" cy="742001"/>
            <a:chOff x="1076853" y="5080315"/>
            <a:chExt cx="5054600" cy="1445573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圆角 26"/>
            <p:cNvSpPr/>
            <p:nvPr/>
          </p:nvSpPr>
          <p:spPr>
            <a:xfrm>
              <a:off x="1076853" y="5228961"/>
              <a:ext cx="5054600" cy="1296927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79454" y="2650195"/>
            <a:ext cx="6854762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①  将接收到的数据按照预定的时长划分为子帧。 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949628" y="3911764"/>
            <a:ext cx="9787920" cy="1795845"/>
            <a:chOff x="1076853" y="5080315"/>
            <a:chExt cx="5054600" cy="195908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038528" y="4010674"/>
            <a:ext cx="9787920" cy="1696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②   求出各段的倒谱自相关值，比较</a:t>
            </a:r>
            <a:r>
              <a:rPr lang="en-US" altLang="zh-CN" sz="2400" dirty="0">
                <a:latin typeface="+mj-lt"/>
              </a:rPr>
              <a:t>m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j-lt"/>
              </a:rPr>
              <a:t>m</a:t>
            </a:r>
            <a:r>
              <a:rPr lang="en-US" altLang="zh-CN" sz="2400" baseline="-250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处的自相关幅值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如果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大于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，则嵌入比特值为</a:t>
            </a:r>
            <a:r>
              <a:rPr lang="en-US" altLang="zh-CN" sz="2400" dirty="0">
                <a:latin typeface="+mn-ea"/>
              </a:rPr>
              <a:t>"</a:t>
            </a:r>
            <a:r>
              <a:rPr lang="en-US" altLang="zh-CN" sz="2400" dirty="0">
                <a:latin typeface="+mj-lt"/>
              </a:rPr>
              <a:t>0</a:t>
            </a:r>
            <a:r>
              <a:rPr lang="en-US" altLang="zh-CN" sz="2400" dirty="0">
                <a:latin typeface="+mn-ea"/>
              </a:rPr>
              <a:t>"</a:t>
            </a:r>
            <a:r>
              <a:rPr lang="zh-CN" altLang="en-US" sz="2400" dirty="0">
                <a:latin typeface="+mn-ea"/>
              </a:rPr>
              <a:t>；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如果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大于</a:t>
            </a:r>
            <a:r>
              <a:rPr lang="en-US" altLang="zh-CN" sz="2400" dirty="0">
                <a:latin typeface="+mj-lt"/>
              </a:rPr>
              <a:t>F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，则嵌入比特值为</a:t>
            </a:r>
            <a:r>
              <a:rPr lang="en-US" altLang="zh-CN" sz="2400" dirty="0">
                <a:latin typeface="+mn-ea"/>
              </a:rPr>
              <a:t>"</a:t>
            </a:r>
            <a:r>
              <a:rPr lang="en-US" altLang="zh-CN" sz="2400" dirty="0">
                <a:latin typeface="+mj-lt"/>
              </a:rPr>
              <a:t>1</a:t>
            </a:r>
            <a:r>
              <a:rPr lang="en-US" altLang="zh-CN" sz="2400" dirty="0">
                <a:latin typeface="+mn-ea"/>
              </a:rPr>
              <a:t>"</a:t>
            </a:r>
            <a:r>
              <a:rPr lang="zh-CN" altLang="en-US" sz="2400" dirty="0">
                <a:latin typeface="+mn-ea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800" dirty="0">
                <a:latin typeface="+mn-ea"/>
              </a:rPr>
              <a:t>回声的数字音频信号可表示为：</a:t>
            </a:r>
            <a:r>
              <a:rPr lang="en-US" altLang="zh-CN" sz="2800" i="1" dirty="0"/>
              <a:t>y[n]=s[n]+α*s[n-δ]</a:t>
            </a:r>
            <a:r>
              <a:rPr lang="zh-CN" altLang="en-US" sz="2800" i="1" dirty="0">
                <a:latin typeface="+mn-ea"/>
              </a:rPr>
              <a:t>，</a:t>
            </a:r>
            <a:r>
              <a:rPr lang="zh-CN" altLang="en-US" sz="2800" dirty="0">
                <a:latin typeface="+mn-ea"/>
              </a:rPr>
              <a:t>其中，</a:t>
            </a:r>
            <a:r>
              <a:rPr lang="en-US" altLang="zh-CN" sz="2800" dirty="0"/>
              <a:t>y[n]</a:t>
            </a:r>
            <a:r>
              <a:rPr lang="zh-CN" altLang="en-US" sz="2800" dirty="0">
                <a:latin typeface="+mn-ea"/>
              </a:rPr>
              <a:t>是加入回声后的音频信号，</a:t>
            </a:r>
            <a:r>
              <a:rPr lang="en-US" altLang="zh-CN" sz="2800" dirty="0"/>
              <a:t>s[n]</a:t>
            </a:r>
            <a:r>
              <a:rPr lang="zh-CN" altLang="en-US" sz="2800" dirty="0">
                <a:latin typeface="+mn-ea"/>
              </a:rPr>
              <a:t>是原始音频信号，</a:t>
            </a:r>
            <a:r>
              <a:rPr lang="en-US" altLang="zh-CN" sz="2800" dirty="0"/>
              <a:t>α</a:t>
            </a:r>
            <a:r>
              <a:rPr lang="zh-CN" altLang="en-US" sz="2800" dirty="0"/>
              <a:t>为</a:t>
            </a:r>
            <a:r>
              <a:rPr lang="zh-CN" altLang="en-US" sz="2800" dirty="0">
                <a:latin typeface="+mn-ea"/>
              </a:rPr>
              <a:t>回声</a:t>
            </a:r>
            <a:r>
              <a:rPr lang="zh-CN" altLang="en-US" sz="2800" dirty="0" smtClean="0">
                <a:latin typeface="+mn-ea"/>
              </a:rPr>
              <a:t>的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2800" dirty="0" smtClean="0">
                <a:latin typeface="+mn-ea"/>
              </a:rPr>
              <a:t>系数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i="1" dirty="0">
                <a:sym typeface="+mn-ea"/>
              </a:rPr>
              <a:t>δ</a:t>
            </a:r>
            <a:r>
              <a:rPr lang="zh-CN" altLang="en-US" sz="2800" dirty="0" smtClean="0">
                <a:latin typeface="+mn-ea"/>
              </a:rPr>
              <a:t>为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2]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2800" dirty="0" smtClean="0">
                <a:latin typeface="+mn-ea"/>
              </a:rPr>
              <a:t>参数</a:t>
            </a:r>
            <a:r>
              <a:rPr lang="zh-CN" altLang="en-US" sz="2800" dirty="0">
                <a:latin typeface="+mn-ea"/>
              </a:rPr>
              <a:t>。</a:t>
            </a:r>
            <a:r>
              <a:rPr lang="en-US" altLang="zh-CN" sz="2800" dirty="0"/>
              <a:t>α</a:t>
            </a:r>
            <a:r>
              <a:rPr lang="zh-CN" altLang="en-US" sz="2800" dirty="0">
                <a:latin typeface="+mn-ea"/>
              </a:rPr>
              <a:t>为</a:t>
            </a:r>
            <a:r>
              <a:rPr lang="en-US" altLang="zh-CN" sz="2800" dirty="0"/>
              <a:t>0~1</a:t>
            </a:r>
            <a:r>
              <a:rPr lang="zh-CN" altLang="en-US" sz="2800" dirty="0">
                <a:latin typeface="+mn-ea"/>
              </a:rPr>
              <a:t>之间的正数，</a:t>
            </a:r>
            <a:r>
              <a:rPr lang="en-US" altLang="zh-CN" sz="2800" i="1" dirty="0">
                <a:sym typeface="+mn-ea"/>
              </a:rPr>
              <a:t>δ</a:t>
            </a:r>
            <a:r>
              <a:rPr lang="zh-CN" altLang="en-US" sz="2800" dirty="0">
                <a:latin typeface="+mn-ea"/>
              </a:rPr>
              <a:t>一般表示回声信号滞后于原始信号的样点间隔。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12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31314" y="716894"/>
            <a:ext cx="4725574" cy="1109044"/>
            <a:chOff x="3279913" y="488294"/>
            <a:chExt cx="4725574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25574" cy="687881"/>
              <a:chOff x="3279913" y="909457"/>
              <a:chExt cx="4725574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2557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58729" y="1032190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回声隐藏算法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6676255" y="2687619"/>
            <a:ext cx="3698825" cy="3077987"/>
            <a:chOff x="1076853" y="5080315"/>
            <a:chExt cx="5054600" cy="2654149"/>
          </a:xfrm>
        </p:grpSpPr>
        <p:cxnSp>
          <p:nvCxnSpPr>
            <p:cNvPr id="160" name="直接连接符 159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矩形: 圆角 160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6928145" y="2934845"/>
            <a:ext cx="3367897" cy="286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掩蔽效应：强信号的存在会使其附近的弱信号难以被感知。人耳对一个较强声音后的极短时间内的较弱声音的不可察觉性。当回声与原声的间隔充分接近时，人耳难以区别回声和原声。</a:t>
            </a:r>
          </a:p>
        </p:txBody>
      </p:sp>
      <p:sp>
        <p:nvSpPr>
          <p:cNvPr id="163" name="矩形 162"/>
          <p:cNvSpPr/>
          <p:nvPr/>
        </p:nvSpPr>
        <p:spPr>
          <a:xfrm>
            <a:off x="8200898" y="2225954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原理：</a:t>
            </a:r>
          </a:p>
        </p:txBody>
      </p:sp>
      <p:grpSp>
        <p:nvGrpSpPr>
          <p:cNvPr id="164" name="组合 163"/>
          <p:cNvGrpSpPr/>
          <p:nvPr/>
        </p:nvGrpSpPr>
        <p:grpSpPr>
          <a:xfrm>
            <a:off x="2250091" y="2687619"/>
            <a:ext cx="3338050" cy="3107875"/>
            <a:chOff x="1076853" y="5080315"/>
            <a:chExt cx="5054600" cy="3781507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: 圆角 165"/>
            <p:cNvSpPr/>
            <p:nvPr/>
          </p:nvSpPr>
          <p:spPr>
            <a:xfrm>
              <a:off x="1076853" y="5228958"/>
              <a:ext cx="5054600" cy="3632864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7" name="矩形 166"/>
          <p:cNvSpPr/>
          <p:nvPr/>
        </p:nvSpPr>
        <p:spPr>
          <a:xfrm>
            <a:off x="2604233" y="3482640"/>
            <a:ext cx="2855933" cy="166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在数字声音信号中引入回声，可根据引入回声的位置不同来隐藏秘密信息。 </a:t>
            </a:r>
          </a:p>
        </p:txBody>
      </p:sp>
      <p:sp>
        <p:nvSpPr>
          <p:cNvPr id="168" name="矩形 167"/>
          <p:cNvSpPr/>
          <p:nvPr/>
        </p:nvSpPr>
        <p:spPr>
          <a:xfrm>
            <a:off x="3466180" y="2225954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方法：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6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6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7" grpId="0"/>
      <p:bldP spid="1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包装程序外壳对象" showAsIcon="1" r:id="rId4" imgW="3000375" imgH="523875" progId="Package">
                  <p:embed/>
                </p:oleObj>
              </mc:Choice>
              <mc:Fallback>
                <p:oleObj name="包装程序外壳对象" showAsIcon="1" r:id="rId4" imgW="3000375" imgH="523875" progId="Package">
                  <p:embed/>
                  <p:pic>
                    <p:nvPicPr>
                      <p:cNvPr id="0" name="图片 22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包装程序外壳对象" showAsIcon="1" r:id="rId6" imgW="2333625" imgH="523875" progId="Package">
                  <p:embed/>
                </p:oleObj>
              </mc:Choice>
              <mc:Fallback>
                <p:oleObj name="包装程序外壳对象" showAsIcon="1" r:id="rId6" imgW="2333625" imgH="523875" progId="Package">
                  <p:embed/>
                  <p:pic>
                    <p:nvPicPr>
                      <p:cNvPr id="0" name="图片 22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包装程序外壳对象" showAsIcon="1" r:id="rId8" imgW="2514600" imgH="523875" progId="Package">
                  <p:embed/>
                </p:oleObj>
              </mc:Choice>
              <mc:Fallback>
                <p:oleObj name="包装程序外壳对象" showAsIcon="1" r:id="rId8" imgW="2514600" imgH="523875" progId="Package">
                  <p:embed/>
                  <p:pic>
                    <p:nvPicPr>
                      <p:cNvPr id="0" name="图片 22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包装程序外壳对象" showAsIcon="1" r:id="rId10" imgW="542925" imgH="523875" progId="Package">
                  <p:embed/>
                </p:oleObj>
              </mc:Choice>
              <mc:Fallback>
                <p:oleObj name="包装程序外壳对象" showAsIcon="1" r:id="rId10" imgW="542925" imgH="523875" progId="Package">
                  <p:embed/>
                  <p:pic>
                    <p:nvPicPr>
                      <p:cNvPr id="0" name="图片 22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2770784" cy="840284"/>
            <a:chOff x="3135993" y="1051060"/>
            <a:chExt cx="2770784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7" y="1280937"/>
              <a:ext cx="206735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回声隐藏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3612543" y="1900527"/>
            <a:ext cx="5186035" cy="4924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如何应用掩蔽效应隐藏秘密信息？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96147" y="2548761"/>
            <a:ext cx="3318781" cy="3637586"/>
            <a:chOff x="1419126" y="2735782"/>
            <a:chExt cx="3318781" cy="3637586"/>
          </a:xfrm>
        </p:grpSpPr>
        <p:grpSp>
          <p:nvGrpSpPr>
            <p:cNvPr id="9" name="组合 8"/>
            <p:cNvGrpSpPr/>
            <p:nvPr/>
          </p:nvGrpSpPr>
          <p:grpSpPr>
            <a:xfrm>
              <a:off x="1419126" y="2735782"/>
              <a:ext cx="3318781" cy="3637586"/>
              <a:chOff x="1980913" y="3125907"/>
              <a:chExt cx="3318781" cy="363758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3859" y="5689299"/>
                <a:ext cx="1074194" cy="1074194"/>
              </a:xfrm>
              <a:prstGeom prst="rect">
                <a:avLst/>
              </a:prstGeom>
            </p:spPr>
          </p:pic>
        </p:grpSp>
        <p:sp>
          <p:nvSpPr>
            <p:cNvPr id="10" name="矩形 9"/>
            <p:cNvSpPr/>
            <p:nvPr/>
          </p:nvSpPr>
          <p:spPr>
            <a:xfrm>
              <a:off x="1792286" y="3539695"/>
              <a:ext cx="257245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回声和原声间的延迟在一定范围内人耳都难以察觉，亦即可以人为添加不同延迟的回声。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63662" y="2548761"/>
            <a:ext cx="3318781" cy="3637586"/>
            <a:chOff x="1419126" y="2735782"/>
            <a:chExt cx="3318781" cy="3637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1419126" y="2735782"/>
              <a:ext cx="3318781" cy="3637586"/>
              <a:chOff x="1980913" y="3125907"/>
              <a:chExt cx="3318781" cy="363758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rgbClr val="BDD7E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3859" y="5689299"/>
                <a:ext cx="1074194" cy="1074194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1703998" y="3904272"/>
              <a:ext cx="274903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隐藏二进制信息，只需用两种不同延迟的回声分别代表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比特。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31177" y="2548761"/>
            <a:ext cx="3318781" cy="3637586"/>
            <a:chOff x="1419126" y="2735782"/>
            <a:chExt cx="3318781" cy="3637586"/>
          </a:xfrm>
        </p:grpSpPr>
        <p:grpSp>
          <p:nvGrpSpPr>
            <p:cNvPr id="24" name="组合 23"/>
            <p:cNvGrpSpPr/>
            <p:nvPr/>
          </p:nvGrpSpPr>
          <p:grpSpPr>
            <a:xfrm>
              <a:off x="1419126" y="2735782"/>
              <a:ext cx="3318781" cy="3637586"/>
              <a:chOff x="1980913" y="3125907"/>
              <a:chExt cx="3318781" cy="3637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3859" y="5689299"/>
                <a:ext cx="1074194" cy="1074194"/>
              </a:xfrm>
              <a:prstGeom prst="rect">
                <a:avLst/>
              </a:prstGeom>
            </p:spPr>
          </p:pic>
        </p:grpSp>
        <p:sp>
          <p:nvSpPr>
            <p:cNvPr id="25" name="矩形 24"/>
            <p:cNvSpPr/>
            <p:nvPr/>
          </p:nvSpPr>
          <p:spPr>
            <a:xfrm>
              <a:off x="1886527" y="3366778"/>
              <a:ext cx="274769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例如，回声延迟为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毫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秒代表比特“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，回声延迟为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毫秒代表比特“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0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，这样，要隐藏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，那么我们在原声上添加延迟为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毫秒的回声。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2247044" y="2154695"/>
            <a:ext cx="5963204" cy="531812"/>
            <a:chOff x="2247044" y="2154695"/>
            <a:chExt cx="5963204" cy="531812"/>
          </a:xfrm>
        </p:grpSpPr>
        <p:grpSp>
          <p:nvGrpSpPr>
            <p:cNvPr id="8" name="组合 7"/>
            <p:cNvGrpSpPr/>
            <p:nvPr/>
          </p:nvGrpSpPr>
          <p:grpSpPr>
            <a:xfrm>
              <a:off x="2247044" y="2154696"/>
              <a:ext cx="5948690" cy="505845"/>
              <a:chOff x="1664941" y="3317602"/>
              <a:chExt cx="4258450" cy="505845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1962784" y="3317603"/>
                <a:ext cx="3960607" cy="505844"/>
              </a:xfrm>
              <a:prstGeom prst="roundRect">
                <a:avLst>
                  <a:gd name="adj" fmla="val 459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664941" y="3317602"/>
                <a:ext cx="3482032" cy="505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zh-CN" altLang="en-US" sz="2400" dirty="0">
                    <a:latin typeface="+mj-ea"/>
                    <a:ea typeface="+mj-ea"/>
                  </a:rPr>
                  <a:t>原始信号                ，回声信号</a:t>
                </a:r>
              </a:p>
            </p:txBody>
          </p:sp>
        </p:grpSp>
        <p:graphicFrame>
          <p:nvGraphicFramePr>
            <p:cNvPr id="11" name="对象 69635"/>
            <p:cNvGraphicFramePr>
              <a:graphicFrameLocks noChangeAspect="1"/>
            </p:cNvGraphicFramePr>
            <p:nvPr/>
          </p:nvGraphicFramePr>
          <p:xfrm>
            <a:off x="4138083" y="2154695"/>
            <a:ext cx="762000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0" r:id="rId3" imgW="7315200" imgH="4876800" progId="">
                    <p:embed/>
                  </p:oleObj>
                </mc:Choice>
                <mc:Fallback>
                  <p:oleObj r:id="rId3" imgW="7315200" imgH="4876800" progId="">
                    <p:embed/>
                    <p:pic>
                      <p:nvPicPr>
                        <p:cNvPr id="0" name="对象 6963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38083" y="2154695"/>
                          <a:ext cx="762000" cy="5000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69637"/>
            <p:cNvGraphicFramePr>
              <a:graphicFrameLocks noChangeAspect="1"/>
            </p:cNvGraphicFramePr>
            <p:nvPr/>
          </p:nvGraphicFramePr>
          <p:xfrm>
            <a:off x="6616398" y="2154695"/>
            <a:ext cx="1593850" cy="531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1" r:id="rId5" imgW="14325600" imgH="4876800" progId="">
                    <p:embed/>
                  </p:oleObj>
                </mc:Choice>
                <mc:Fallback>
                  <p:oleObj r:id="rId5" imgW="14325600" imgH="4876800" progId="">
                    <p:embed/>
                    <p:pic>
                      <p:nvPicPr>
                        <p:cNvPr id="0" name="对象 696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616398" y="2154695"/>
                          <a:ext cx="1593850" cy="5318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2247044" y="3044276"/>
            <a:ext cx="5948690" cy="529403"/>
            <a:chOff x="2247044" y="3044276"/>
            <a:chExt cx="5948690" cy="529403"/>
          </a:xfrm>
        </p:grpSpPr>
        <p:grpSp>
          <p:nvGrpSpPr>
            <p:cNvPr id="13" name="组合 12"/>
            <p:cNvGrpSpPr/>
            <p:nvPr/>
          </p:nvGrpSpPr>
          <p:grpSpPr>
            <a:xfrm>
              <a:off x="2247044" y="3044276"/>
              <a:ext cx="5948690" cy="505845"/>
              <a:chOff x="1664941" y="3317602"/>
              <a:chExt cx="4258450" cy="505845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962784" y="3317603"/>
                <a:ext cx="3960607" cy="505844"/>
              </a:xfrm>
              <a:prstGeom prst="roundRect">
                <a:avLst>
                  <a:gd name="adj" fmla="val 459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664941" y="3317602"/>
                <a:ext cx="3482032" cy="505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zh-CN" altLang="en-US" sz="2400" dirty="0">
                    <a:latin typeface="+mj-ea"/>
                    <a:ea typeface="+mj-ea"/>
                  </a:rPr>
                  <a:t>伪装信号为</a:t>
                </a:r>
              </a:p>
            </p:txBody>
          </p:sp>
        </p:grpSp>
        <p:graphicFrame>
          <p:nvGraphicFramePr>
            <p:cNvPr id="18" name="对象 69639"/>
            <p:cNvGraphicFramePr>
              <a:graphicFrameLocks noChangeAspect="1"/>
            </p:cNvGraphicFramePr>
            <p:nvPr/>
          </p:nvGraphicFramePr>
          <p:xfrm>
            <a:off x="4374621" y="3046629"/>
            <a:ext cx="3821113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2" r:id="rId7" imgW="34747200" imgH="4876800" progId="">
                    <p:embed/>
                  </p:oleObj>
                </mc:Choice>
                <mc:Fallback>
                  <p:oleObj r:id="rId7" imgW="34747200" imgH="4876800" progId="">
                    <p:embed/>
                    <p:pic>
                      <p:nvPicPr>
                        <p:cNvPr id="0" name="对象 6963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74621" y="3046629"/>
                          <a:ext cx="3821113" cy="5270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>
          <a:xfrm>
            <a:off x="8210248" y="3044275"/>
            <a:ext cx="1891040" cy="505845"/>
            <a:chOff x="1728742" y="3317602"/>
            <a:chExt cx="1353726" cy="505845"/>
          </a:xfrm>
        </p:grpSpPr>
        <p:sp>
          <p:nvSpPr>
            <p:cNvPr id="20" name="矩形: 圆角 19"/>
            <p:cNvSpPr/>
            <p:nvPr/>
          </p:nvSpPr>
          <p:spPr>
            <a:xfrm>
              <a:off x="1962785" y="3317603"/>
              <a:ext cx="1055883" cy="505844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28742" y="3317602"/>
              <a:ext cx="1353726" cy="505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zh-CN" altLang="en-US" sz="2400" dirty="0">
                  <a:latin typeface="+mj-ea"/>
                  <a:ea typeface="+mj-ea"/>
                </a:rPr>
                <a:t>衰减为</a:t>
              </a:r>
              <a:r>
                <a:rPr lang="el-GR" altLang="zh-CN" sz="2400" dirty="0">
                  <a:latin typeface="+mj-lt"/>
                  <a:ea typeface="+mj-ea"/>
                </a:rPr>
                <a:t>α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95302" y="3654683"/>
            <a:ext cx="4154496" cy="510004"/>
            <a:chOff x="2995302" y="3654683"/>
            <a:chExt cx="4154496" cy="510004"/>
          </a:xfrm>
        </p:grpSpPr>
        <p:sp>
          <p:nvSpPr>
            <p:cNvPr id="23" name="矩形 22"/>
            <p:cNvSpPr/>
            <p:nvPr/>
          </p:nvSpPr>
          <p:spPr>
            <a:xfrm>
              <a:off x="2995302" y="3703022"/>
              <a:ext cx="3738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秘密信息为“</a:t>
              </a:r>
              <a:r>
                <a:rPr lang="en-US" altLang="zh-CN" sz="2400" dirty="0">
                  <a:latin typeface="+mj-lt"/>
                </a:rPr>
                <a:t>0</a:t>
              </a:r>
              <a:r>
                <a:rPr lang="en-US" altLang="zh-CN" sz="2400" dirty="0">
                  <a:latin typeface="+mn-ea"/>
                </a:rPr>
                <a:t>”</a:t>
              </a:r>
              <a:r>
                <a:rPr lang="zh-CN" altLang="en-US" sz="2400" dirty="0">
                  <a:latin typeface="+mn-ea"/>
                </a:rPr>
                <a:t>，延迟为</a:t>
              </a:r>
            </a:p>
          </p:txBody>
        </p:sp>
        <p:graphicFrame>
          <p:nvGraphicFramePr>
            <p:cNvPr id="24" name="对象 69641"/>
            <p:cNvGraphicFramePr>
              <a:graphicFrameLocks noChangeAspect="1"/>
            </p:cNvGraphicFramePr>
            <p:nvPr/>
          </p:nvGraphicFramePr>
          <p:xfrm>
            <a:off x="6616398" y="3654683"/>
            <a:ext cx="5334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3" r:id="rId9" imgW="4572000" imgH="4267200" progId="">
                    <p:embed/>
                  </p:oleObj>
                </mc:Choice>
                <mc:Fallback>
                  <p:oleObj r:id="rId9" imgW="4572000" imgH="4267200" progId="">
                    <p:embed/>
                    <p:pic>
                      <p:nvPicPr>
                        <p:cNvPr id="0" name="对象 6964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616398" y="3654683"/>
                          <a:ext cx="533400" cy="5064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2995302" y="4238463"/>
            <a:ext cx="4232283" cy="513641"/>
            <a:chOff x="2995302" y="4238463"/>
            <a:chExt cx="4232283" cy="513641"/>
          </a:xfrm>
        </p:grpSpPr>
        <p:sp>
          <p:nvSpPr>
            <p:cNvPr id="25" name="矩形 24"/>
            <p:cNvSpPr/>
            <p:nvPr/>
          </p:nvSpPr>
          <p:spPr>
            <a:xfrm>
              <a:off x="2995302" y="4290439"/>
              <a:ext cx="3738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秘密信息为“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en-US" altLang="zh-CN" sz="2400" dirty="0">
                  <a:latin typeface="+mn-ea"/>
                </a:rPr>
                <a:t>”</a:t>
              </a:r>
              <a:r>
                <a:rPr lang="zh-CN" altLang="en-US" sz="2400" dirty="0">
                  <a:latin typeface="+mn-ea"/>
                </a:rPr>
                <a:t>，延迟为</a:t>
              </a:r>
            </a:p>
          </p:txBody>
        </p:sp>
        <p:graphicFrame>
          <p:nvGraphicFramePr>
            <p:cNvPr id="26" name="对象 69643"/>
            <p:cNvGraphicFramePr>
              <a:graphicFrameLocks noChangeAspect="1"/>
            </p:cNvGraphicFramePr>
            <p:nvPr/>
          </p:nvGraphicFramePr>
          <p:xfrm>
            <a:off x="6616398" y="4238463"/>
            <a:ext cx="611187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" r:id="rId11" imgW="5181600" imgH="4267200" progId="">
                    <p:embed/>
                  </p:oleObj>
                </mc:Choice>
                <mc:Fallback>
                  <p:oleObj r:id="rId11" imgW="5181600" imgH="4267200" progId="">
                    <p:embed/>
                    <p:pic>
                      <p:nvPicPr>
                        <p:cNvPr id="0" name="对象 6964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616398" y="4238463"/>
                          <a:ext cx="611187" cy="503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2247044" y="4867452"/>
            <a:ext cx="6558289" cy="1023009"/>
            <a:chOff x="1664941" y="3317602"/>
            <a:chExt cx="4694840" cy="1023009"/>
          </a:xfrm>
        </p:grpSpPr>
        <p:sp>
          <p:nvSpPr>
            <p:cNvPr id="28" name="矩形: 圆角 27"/>
            <p:cNvSpPr/>
            <p:nvPr/>
          </p:nvSpPr>
          <p:spPr>
            <a:xfrm>
              <a:off x="1962784" y="3317602"/>
              <a:ext cx="4396997" cy="1023009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664941" y="3317602"/>
              <a:ext cx="4694840" cy="9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zh-CN" altLang="en-US" sz="2400" dirty="0">
                  <a:latin typeface="+mj-ea"/>
                  <a:ea typeface="+mj-ea"/>
                </a:rPr>
                <a:t>如何在语音信号中隐藏多个秘密信息比特？</a:t>
              </a:r>
              <a:r>
                <a:rPr lang="en-US" altLang="zh-CN" sz="2400" dirty="0">
                  <a:latin typeface="+mj-ea"/>
                  <a:ea typeface="+mj-ea"/>
                </a:rPr>
                <a:t>-----</a:t>
              </a:r>
              <a:r>
                <a:rPr lang="zh-CN" altLang="en-US" sz="2400" dirty="0">
                  <a:latin typeface="+mj-ea"/>
                  <a:ea typeface="+mj-ea"/>
                </a:rPr>
                <a:t>把信号分段，每段隐藏一比特。 </a:t>
              </a:r>
              <a:r>
                <a:rPr lang="zh-CN" altLang="en-US" sz="2400" dirty="0" smtClean="0">
                  <a:latin typeface="+mj-ea"/>
                  <a:ea typeface="+mj-ea"/>
                </a:rPr>
                <a:t> 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34" name="Rectangle 2"/>
          <p:cNvSpPr>
            <a:spLocks noGrp="1"/>
          </p:cNvSpPr>
          <p:nvPr/>
        </p:nvSpPr>
        <p:spPr>
          <a:xfrm>
            <a:off x="3425840" y="1239441"/>
            <a:ext cx="7974965" cy="56705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回声隐藏算法</a:t>
            </a:r>
            <a:r>
              <a:rPr lang="en-US" altLang="zh-CN" sz="28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嵌入过程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762430" y="2623953"/>
            <a:ext cx="4154183" cy="2492347"/>
            <a:chOff x="1076853" y="5080315"/>
            <a:chExt cx="5054600" cy="3032562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/>
            <p:cNvSpPr/>
            <p:nvPr/>
          </p:nvSpPr>
          <p:spPr>
            <a:xfrm>
              <a:off x="1076853" y="5228959"/>
              <a:ext cx="5054600" cy="2883918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3476060" y="3471863"/>
            <a:ext cx="800219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同步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491803" y="2623951"/>
            <a:ext cx="4154183" cy="2492354"/>
            <a:chOff x="1076853" y="5080315"/>
            <a:chExt cx="5054600" cy="303257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/>
            <p:cNvSpPr/>
            <p:nvPr/>
          </p:nvSpPr>
          <p:spPr>
            <a:xfrm>
              <a:off x="1076853" y="5228959"/>
              <a:ext cx="5054600" cy="2883928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817012" y="2827272"/>
            <a:ext cx="3612558" cy="2250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对每段信号求自相关函数，自相关函数峰值出现的位置，就代表了秘密信息比特。 </a:t>
            </a:r>
          </a:p>
        </p:txBody>
      </p:sp>
      <p:sp>
        <p:nvSpPr>
          <p:cNvPr id="26" name="Rectangle 2"/>
          <p:cNvSpPr>
            <a:spLocks noGrp="1"/>
          </p:cNvSpPr>
          <p:nvPr/>
        </p:nvSpPr>
        <p:spPr>
          <a:xfrm>
            <a:off x="3425840" y="1239441"/>
            <a:ext cx="7974965" cy="56705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回声隐藏算法</a:t>
            </a:r>
            <a:r>
              <a:rPr lang="en-US" altLang="zh-CN" sz="26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——</a:t>
            </a:r>
            <a:r>
              <a:rPr lang="zh-CN" altLang="en-US" sz="2600" dirty="0">
                <a:solidFill>
                  <a:srgbClr val="002060"/>
                </a:solidFill>
                <a:latin typeface="+mn-ea"/>
                <a:sym typeface="黑体" panose="02010609060101010101" charset="-122"/>
              </a:rPr>
              <a:t>提取过程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2770784" cy="840284"/>
            <a:chOff x="3135993" y="1051060"/>
            <a:chExt cx="2770784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7" y="1280937"/>
              <a:ext cx="206735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回声隐藏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3612543" y="1900527"/>
            <a:ext cx="3852337" cy="4924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如何“生成”回声信号？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709953" y="2563812"/>
            <a:ext cx="8413320" cy="1102377"/>
            <a:chOff x="1962783" y="3317604"/>
            <a:chExt cx="8413320" cy="1102377"/>
          </a:xfrm>
        </p:grpSpPr>
        <p:sp>
          <p:nvSpPr>
            <p:cNvPr id="29" name="矩形: 圆角 28"/>
            <p:cNvSpPr/>
            <p:nvPr/>
          </p:nvSpPr>
          <p:spPr>
            <a:xfrm>
              <a:off x="1962783" y="3317604"/>
              <a:ext cx="8413320" cy="1102377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070759" y="3349158"/>
              <a:ext cx="8305343" cy="1013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回声信号，可简单模拟为，原始信号经过时延和幅度衰减后产生的信号。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1287832" y="3923835"/>
            <a:ext cx="5643828" cy="101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+mj-lt"/>
              </a:rPr>
              <a:t>设原信号为</a:t>
            </a:r>
            <a:r>
              <a:rPr lang="en-US" altLang="zh-CN" sz="2400" dirty="0">
                <a:latin typeface="+mj-lt"/>
              </a:rPr>
              <a:t>x(t)</a:t>
            </a:r>
            <a:r>
              <a:rPr lang="zh-CN" altLang="en-US" sz="2400" dirty="0">
                <a:latin typeface="+mj-lt"/>
              </a:rPr>
              <a:t>，时延为</a:t>
            </a:r>
            <a:r>
              <a:rPr lang="en-US" altLang="zh-CN" sz="2400" dirty="0">
                <a:latin typeface="+mj-lt"/>
                <a:cs typeface="Arial" panose="020B0604020202020204" pitchFamily="34" charset="0"/>
              </a:rPr>
              <a:t>δ</a:t>
            </a:r>
            <a:r>
              <a:rPr lang="zh-CN" altLang="en-US" sz="2400" dirty="0">
                <a:latin typeface="+mj-lt"/>
              </a:rPr>
              <a:t>，衰减为</a:t>
            </a:r>
            <a:r>
              <a:rPr lang="en-US" altLang="zh-CN" sz="2400" dirty="0">
                <a:latin typeface="+mj-lt"/>
              </a:rPr>
              <a:t>α</a:t>
            </a:r>
            <a:r>
              <a:rPr lang="zh-CN" altLang="en-US" sz="2400" dirty="0">
                <a:latin typeface="+mj-lt"/>
              </a:rPr>
              <a:t>，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+mj-lt"/>
              </a:rPr>
              <a:t>则叠加回声的信号为</a:t>
            </a:r>
            <a:r>
              <a:rPr lang="en-US" altLang="zh-CN" sz="2400" dirty="0">
                <a:latin typeface="+mj-lt"/>
              </a:rPr>
              <a:t>: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931660" y="3953003"/>
            <a:ext cx="3355340" cy="2461281"/>
            <a:chOff x="10686" y="4808"/>
            <a:chExt cx="6410" cy="4702"/>
          </a:xfrm>
        </p:grpSpPr>
        <p:sp>
          <p:nvSpPr>
            <p:cNvPr id="33" name="矩形 32"/>
            <p:cNvSpPr/>
            <p:nvPr/>
          </p:nvSpPr>
          <p:spPr>
            <a:xfrm>
              <a:off x="11392" y="5733"/>
              <a:ext cx="3040" cy="235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343" y="6899"/>
              <a:ext cx="2863" cy="119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1"/>
            </p:cNvCxnSpPr>
            <p:nvPr/>
          </p:nvCxnSpPr>
          <p:spPr>
            <a:xfrm>
              <a:off x="13343" y="7494"/>
              <a:ext cx="0" cy="158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11392" y="8775"/>
              <a:ext cx="1951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1815" y="8786"/>
              <a:ext cx="110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δ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687" y="4808"/>
              <a:ext cx="26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original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418" y="6001"/>
              <a:ext cx="191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echo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14415" y="6523"/>
              <a:ext cx="10" cy="159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11392" y="5087"/>
              <a:ext cx="0" cy="394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10686" y="8090"/>
              <a:ext cx="6411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2678648" y="5096656"/>
            <a:ext cx="5643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400" dirty="0">
                <a:latin typeface="+mj-lt"/>
              </a:rPr>
              <a:t>y(t)= x(t) + αx(t- </a:t>
            </a:r>
            <a:r>
              <a:rPr lang="fr-FR" altLang="zh-CN" sz="2400" dirty="0">
                <a:latin typeface="+mj-lt"/>
                <a:cs typeface="Arial" panose="020B0604020202020204" pitchFamily="34" charset="0"/>
              </a:rPr>
              <a:t>δ</a:t>
            </a:r>
            <a:r>
              <a:rPr lang="fr-FR" altLang="zh-CN" sz="2400" dirty="0">
                <a:latin typeface="+mj-l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2770784" cy="840284"/>
            <a:chOff x="3135993" y="1051060"/>
            <a:chExt cx="2770784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7" y="1280937"/>
              <a:ext cx="206735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回声隐藏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椭圆 6"/>
          <p:cNvSpPr/>
          <p:nvPr/>
        </p:nvSpPr>
        <p:spPr>
          <a:xfrm>
            <a:off x="1992630" y="1905892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600210" y="224762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2149558" y="2051186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94138" y="207112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案例：“回声”的制造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106930" y="3253839"/>
            <a:ext cx="8081433" cy="2059541"/>
            <a:chOff x="1076853" y="5080315"/>
            <a:chExt cx="5054600" cy="2505947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/>
            <p:cNvSpPr/>
            <p:nvPr/>
          </p:nvSpPr>
          <p:spPr>
            <a:xfrm>
              <a:off x="1076853" y="5228959"/>
              <a:ext cx="5054600" cy="235730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517867" y="3429000"/>
            <a:ext cx="8415865" cy="1696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已知音频片段采样值为以下序列：  </a:t>
            </a:r>
            <a:r>
              <a:rPr lang="en-US" altLang="zh-CN" sz="2400" i="1" dirty="0">
                <a:latin typeface="+mj-lt"/>
              </a:rPr>
              <a:t>x[</a:t>
            </a:r>
            <a:r>
              <a:rPr lang="en-US" altLang="zh-CN" sz="2400" i="1" dirty="0" err="1">
                <a:latin typeface="+mj-lt"/>
              </a:rPr>
              <a:t>i</a:t>
            </a:r>
            <a:r>
              <a:rPr lang="en-US" altLang="zh-CN" sz="2400" i="1" dirty="0">
                <a:latin typeface="+mj-lt"/>
              </a:rPr>
              <a:t>]</a:t>
            </a:r>
            <a:r>
              <a:rPr lang="en-US" altLang="zh-CN" sz="2400" dirty="0">
                <a:latin typeface="+mj-lt"/>
              </a:rPr>
              <a:t>:10,12,14,8,6,8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请产生衰减系数为</a:t>
            </a:r>
            <a:r>
              <a:rPr lang="en-US" altLang="zh-CN" sz="2400" dirty="0">
                <a:latin typeface="+mj-lt"/>
              </a:rPr>
              <a:t>0.5</a:t>
            </a:r>
            <a:r>
              <a:rPr lang="zh-CN" altLang="en-US" sz="2400" dirty="0">
                <a:latin typeface="+mn-ea"/>
              </a:rPr>
              <a:t>，延迟为</a:t>
            </a:r>
            <a:r>
              <a:rPr lang="en-US" altLang="zh-CN" sz="2400" dirty="0">
                <a:latin typeface="+mj-lt"/>
              </a:rPr>
              <a:t>2</a:t>
            </a:r>
            <a:r>
              <a:rPr lang="zh-CN" altLang="en-US" sz="2400" dirty="0">
                <a:latin typeface="+mn-ea"/>
              </a:rPr>
              <a:t>个采样间隔的回声。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请将上述回声叠加到原声，生成混合序列。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2770784" cy="840284"/>
            <a:chOff x="3135993" y="1051060"/>
            <a:chExt cx="2770784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7" y="1280937"/>
              <a:ext cx="206735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回声隐藏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椭圆 6"/>
          <p:cNvSpPr/>
          <p:nvPr/>
        </p:nvSpPr>
        <p:spPr>
          <a:xfrm>
            <a:off x="1992630" y="1905892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600210" y="224762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2149558" y="2051186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94138" y="207112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案例：“回声”的制造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770748" y="2786526"/>
            <a:ext cx="4973733" cy="554008"/>
            <a:chOff x="1962782" y="3317604"/>
            <a:chExt cx="4973733" cy="554008"/>
          </a:xfrm>
        </p:grpSpPr>
        <p:sp>
          <p:nvSpPr>
            <p:cNvPr id="19" name="矩形: 圆角 18"/>
            <p:cNvSpPr/>
            <p:nvPr/>
          </p:nvSpPr>
          <p:spPr>
            <a:xfrm>
              <a:off x="1962782" y="3317604"/>
              <a:ext cx="43496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096236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衰减系数为</a:t>
              </a:r>
              <a:r>
                <a:rPr lang="en-US" altLang="zh-CN" sz="2400" dirty="0">
                  <a:latin typeface="+mj-lt"/>
                </a:rPr>
                <a:t>0.5</a:t>
              </a:r>
              <a:r>
                <a:rPr lang="zh-CN" altLang="en-US" sz="2400" dirty="0">
                  <a:latin typeface="+mn-ea"/>
                </a:rPr>
                <a:t>，则序列变为：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3904202" y="3462467"/>
            <a:ext cx="3801041" cy="503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0.5x[</a:t>
            </a:r>
            <a:r>
              <a:rPr lang="en-US" altLang="zh-CN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</a:p>
        </p:txBody>
      </p:sp>
      <p:sp>
        <p:nvSpPr>
          <p:cNvPr id="22" name="矩形 21"/>
          <p:cNvSpPr/>
          <p:nvPr/>
        </p:nvSpPr>
        <p:spPr>
          <a:xfrm>
            <a:off x="3904202" y="4571484"/>
            <a:ext cx="4963218" cy="503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0.5x[i-2]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0</a:t>
            </a:r>
            <a:r>
              <a:rPr lang="zh-CN" altLang="en-US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0</a:t>
            </a:r>
            <a:r>
              <a:rPr lang="zh-CN" altLang="en-US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732736" y="3953973"/>
            <a:ext cx="5111619" cy="554008"/>
            <a:chOff x="1962782" y="3317604"/>
            <a:chExt cx="5111619" cy="554008"/>
          </a:xfrm>
        </p:grpSpPr>
        <p:sp>
          <p:nvSpPr>
            <p:cNvPr id="27" name="矩形: 圆角 26"/>
            <p:cNvSpPr/>
            <p:nvPr/>
          </p:nvSpPr>
          <p:spPr>
            <a:xfrm>
              <a:off x="1962782" y="3317604"/>
              <a:ext cx="51116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096236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延迟为</a:t>
              </a:r>
              <a:r>
                <a:rPr lang="en-US" altLang="zh-CN" sz="2400" dirty="0">
                  <a:latin typeface="+mn-ea"/>
                </a:rPr>
                <a:t>2</a:t>
              </a:r>
              <a:r>
                <a:rPr lang="zh-CN" altLang="en-US" sz="2400" dirty="0">
                  <a:latin typeface="+mn-ea"/>
                </a:rPr>
                <a:t>个采样间隔，因此回声为：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904202" y="5691916"/>
            <a:ext cx="7244291" cy="503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y[</a:t>
            </a:r>
            <a:r>
              <a:rPr lang="en-US" altLang="zh-CN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]=x[</a:t>
            </a:r>
            <a:r>
              <a:rPr lang="en-US" altLang="zh-CN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]+0.5x[i-2]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770748" y="5121420"/>
            <a:ext cx="2232952" cy="554008"/>
            <a:chOff x="1962782" y="3317604"/>
            <a:chExt cx="5111619" cy="554008"/>
          </a:xfrm>
        </p:grpSpPr>
        <p:sp>
          <p:nvSpPr>
            <p:cNvPr id="31" name="矩形: 圆角 30"/>
            <p:cNvSpPr/>
            <p:nvPr/>
          </p:nvSpPr>
          <p:spPr>
            <a:xfrm>
              <a:off x="1962782" y="3317604"/>
              <a:ext cx="51116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96236" y="3384550"/>
              <a:ext cx="4840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混合序列为：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702557" y="2730126"/>
            <a:ext cx="888153" cy="610408"/>
            <a:chOff x="4397979" y="1511803"/>
            <a:chExt cx="888153" cy="763004"/>
          </a:xfrm>
        </p:grpSpPr>
        <p:sp>
          <p:nvSpPr>
            <p:cNvPr id="34" name="矩形: 圆角 33"/>
            <p:cNvSpPr/>
            <p:nvPr/>
          </p:nvSpPr>
          <p:spPr>
            <a:xfrm>
              <a:off x="4512179" y="1596162"/>
              <a:ext cx="77395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97979" y="1511803"/>
              <a:ext cx="694216" cy="763004"/>
              <a:chOff x="4397979" y="1511803"/>
              <a:chExt cx="694216" cy="763004"/>
            </a:xfrm>
          </p:grpSpPr>
          <p:sp>
            <p:nvSpPr>
              <p:cNvPr id="3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599752" y="1511803"/>
                <a:ext cx="492443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解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9350" y="668266"/>
            <a:ext cx="3255500" cy="840284"/>
            <a:chOff x="3135993" y="1051060"/>
            <a:chExt cx="3255500" cy="840284"/>
          </a:xfrm>
        </p:grpSpPr>
        <p:sp>
          <p:nvSpPr>
            <p:cNvPr id="39" name="矩形: 圆角 38"/>
            <p:cNvSpPr/>
            <p:nvPr/>
          </p:nvSpPr>
          <p:spPr>
            <a:xfrm>
              <a:off x="3839427" y="1280937"/>
              <a:ext cx="2552066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回声隐藏例题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1095276" y="1930525"/>
            <a:ext cx="4497487" cy="4112436"/>
            <a:chOff x="1076853" y="5080315"/>
            <a:chExt cx="5054600" cy="3351567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: 圆角 54"/>
            <p:cNvSpPr/>
            <p:nvPr/>
          </p:nvSpPr>
          <p:spPr>
            <a:xfrm>
              <a:off x="1076853" y="5228958"/>
              <a:ext cx="5054600" cy="3202924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1287215" y="2130038"/>
            <a:ext cx="4099923" cy="391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例：若回声延迟为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毫秒代表比特“</a:t>
            </a:r>
            <a:r>
              <a:rPr lang="en-US" altLang="zh-CN" sz="2400" dirty="0">
                <a:latin typeface="+mj-lt"/>
              </a:rPr>
              <a:t>1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，回声延迟为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毫秒代表比特“</a:t>
            </a:r>
            <a:r>
              <a:rPr lang="en-US" altLang="zh-CN" sz="2400" dirty="0">
                <a:latin typeface="+mj-lt"/>
              </a:rPr>
              <a:t>0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，回声幅度衰减系数为</a:t>
            </a:r>
            <a:r>
              <a:rPr lang="en-US" altLang="zh-CN" sz="2400" dirty="0">
                <a:latin typeface="+mj-lt"/>
              </a:rPr>
              <a:t>0.5</a:t>
            </a:r>
            <a:r>
              <a:rPr lang="zh-CN" altLang="en-US" sz="2400" dirty="0">
                <a:latin typeface="+mj-lt"/>
              </a:rPr>
              <a:t>，请给出下面信号对应的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n-ea"/>
              </a:rPr>
              <a:t>回声信号，以及在这个信号上嵌入比特“</a:t>
            </a:r>
            <a:r>
              <a:rPr lang="en-US" altLang="zh-CN" sz="2400" dirty="0">
                <a:latin typeface="+mj-lt"/>
              </a:rPr>
              <a:t>1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以后所得信号。</a:t>
            </a:r>
          </a:p>
        </p:txBody>
      </p:sp>
      <p:pic>
        <p:nvPicPr>
          <p:cNvPr id="63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6613" y="2869014"/>
            <a:ext cx="5402923" cy="241784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幅度&quot;],&quot;CaseSensitive&quot;:false,&quot;FuzzyMatch&quot;:false},{&quot;Num&quot;:2,&quot;Score&quot;:1.0,&quot;Answers&quot;:[&quot;时延&quot;],&quot;CaseSensitive&quot;:false,&quot;FuzzyMatch&quot;:false}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1336</Words>
  <Application>Microsoft Office PowerPoint</Application>
  <PresentationFormat>宽屏</PresentationFormat>
  <Paragraphs>106</Paragraphs>
  <Slides>20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Microsoft Yahei</vt:lpstr>
      <vt:lpstr>等线</vt:lpstr>
      <vt:lpstr>黑体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493</cp:revision>
  <dcterms:created xsi:type="dcterms:W3CDTF">2019-09-27T01:23:00Z</dcterms:created>
  <dcterms:modified xsi:type="dcterms:W3CDTF">2020-04-01T12:42:00Z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